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A270"/>
    <a:srgbClr val="79D391"/>
    <a:srgbClr val="2DBD83"/>
    <a:srgbClr val="379BA6"/>
    <a:srgbClr val="5DD9A7"/>
    <a:srgbClr val="E3B100"/>
    <a:srgbClr val="906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D540-8EB1-4401-A460-85C882A55568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BCE1-DABC-4EA7-BEB4-DF9E4345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7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D540-8EB1-4401-A460-85C882A55568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BCE1-DABC-4EA7-BEB4-DF9E4345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73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D540-8EB1-4401-A460-85C882A55568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BCE1-DABC-4EA7-BEB4-DF9E4345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405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D540-8EB1-4401-A460-85C882A55568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BCE1-DABC-4EA7-BEB4-DF9E4345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9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D540-8EB1-4401-A460-85C882A55568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BCE1-DABC-4EA7-BEB4-DF9E4345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59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D540-8EB1-4401-A460-85C882A55568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BCE1-DABC-4EA7-BEB4-DF9E4345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9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D540-8EB1-4401-A460-85C882A55568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BCE1-DABC-4EA7-BEB4-DF9E4345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69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D540-8EB1-4401-A460-85C882A55568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BCE1-DABC-4EA7-BEB4-DF9E4345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9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D540-8EB1-4401-A460-85C882A55568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BCE1-DABC-4EA7-BEB4-DF9E4345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8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D540-8EB1-4401-A460-85C882A55568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BCE1-DABC-4EA7-BEB4-DF9E4345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96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7D540-8EB1-4401-A460-85C882A55568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EBCE1-DABC-4EA7-BEB4-DF9E4345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01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7D540-8EB1-4401-A460-85C882A55568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EBCE1-DABC-4EA7-BEB4-DF9E4345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14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29"/>
          <p:cNvSpPr/>
          <p:nvPr/>
        </p:nvSpPr>
        <p:spPr>
          <a:xfrm>
            <a:off x="10013766" y="5219234"/>
            <a:ext cx="152086" cy="86601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60786"/>
                </a:lnTo>
                <a:lnTo>
                  <a:pt x="274006" y="860786"/>
                </a:lnTo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1" name="Freeform 30"/>
          <p:cNvSpPr/>
          <p:nvPr/>
        </p:nvSpPr>
        <p:spPr>
          <a:xfrm>
            <a:off x="9533593" y="4323936"/>
            <a:ext cx="1177907" cy="52910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4551"/>
                </a:lnTo>
                <a:lnTo>
                  <a:pt x="1177907" y="264551"/>
                </a:lnTo>
                <a:lnTo>
                  <a:pt x="1177907" y="529102"/>
                </a:lnTo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2" name="Freeform 31"/>
          <p:cNvSpPr/>
          <p:nvPr/>
        </p:nvSpPr>
        <p:spPr>
          <a:xfrm>
            <a:off x="7612232" y="5219234"/>
            <a:ext cx="91440" cy="86601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60786"/>
                </a:lnTo>
                <a:lnTo>
                  <a:pt x="274006" y="860786"/>
                </a:lnTo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3" name="Freeform 32"/>
          <p:cNvSpPr/>
          <p:nvPr/>
        </p:nvSpPr>
        <p:spPr>
          <a:xfrm>
            <a:off x="8355686" y="4323936"/>
            <a:ext cx="1177907" cy="52910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177907" y="0"/>
                </a:moveTo>
                <a:lnTo>
                  <a:pt x="1177907" y="264551"/>
                </a:lnTo>
                <a:lnTo>
                  <a:pt x="0" y="264551"/>
                </a:lnTo>
                <a:lnTo>
                  <a:pt x="0" y="529102"/>
                </a:lnTo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4" name="Freeform 33"/>
          <p:cNvSpPr/>
          <p:nvPr/>
        </p:nvSpPr>
        <p:spPr>
          <a:xfrm>
            <a:off x="5996848" y="2600941"/>
            <a:ext cx="3536744" cy="52910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4551"/>
                </a:lnTo>
                <a:lnTo>
                  <a:pt x="3536744" y="264551"/>
                </a:lnTo>
                <a:lnTo>
                  <a:pt x="3536744" y="529102"/>
                </a:lnTo>
              </a:path>
            </a:pathLst>
          </a:custGeom>
          <a:noFill/>
          <a:ln w="25400" cap="flat" cmpd="sng" algn="ctr">
            <a:solidFill>
              <a:srgbClr val="379BA6">
                <a:shade val="60000"/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5" name="Freeform 34"/>
          <p:cNvSpPr/>
          <p:nvPr/>
        </p:nvSpPr>
        <p:spPr>
          <a:xfrm>
            <a:off x="5299417" y="5215971"/>
            <a:ext cx="97463" cy="86927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60786"/>
                </a:lnTo>
                <a:lnTo>
                  <a:pt x="274460" y="860786"/>
                </a:lnTo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6" name="Freeform 35"/>
          <p:cNvSpPr/>
          <p:nvPr/>
        </p:nvSpPr>
        <p:spPr>
          <a:xfrm>
            <a:off x="5952640" y="4323936"/>
            <a:ext cx="91440" cy="52910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529102"/>
                </a:lnTo>
              </a:path>
            </a:pathLst>
          </a:custGeom>
          <a:noFill/>
          <a:ln w="25400" cap="flat" cmpd="sng" algn="ctr">
            <a:solidFill>
              <a:srgbClr val="379BA6">
                <a:shade val="80000"/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7" name="Freeform 36"/>
          <p:cNvSpPr/>
          <p:nvPr/>
        </p:nvSpPr>
        <p:spPr>
          <a:xfrm>
            <a:off x="5951128" y="2600941"/>
            <a:ext cx="91440" cy="52910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64551"/>
                </a:lnTo>
                <a:lnTo>
                  <a:pt x="47231" y="264551"/>
                </a:lnTo>
                <a:lnTo>
                  <a:pt x="47231" y="529102"/>
                </a:lnTo>
              </a:path>
            </a:pathLst>
          </a:custGeom>
          <a:noFill/>
          <a:ln w="25400" cap="flat" cmpd="sng" algn="ctr">
            <a:solidFill>
              <a:srgbClr val="379BA6">
                <a:shade val="60000"/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Freeform 37"/>
          <p:cNvSpPr/>
          <p:nvPr/>
        </p:nvSpPr>
        <p:spPr>
          <a:xfrm>
            <a:off x="4281684" y="5215971"/>
            <a:ext cx="122683" cy="86927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30771" y="0"/>
                </a:moveTo>
                <a:lnTo>
                  <a:pt x="130771" y="849737"/>
                </a:lnTo>
                <a:lnTo>
                  <a:pt x="0" y="849737"/>
                </a:lnTo>
              </a:path>
            </a:pathLst>
          </a:custGeom>
          <a:noFill/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9" name="Freeform 38"/>
          <p:cNvSpPr/>
          <p:nvPr/>
        </p:nvSpPr>
        <p:spPr>
          <a:xfrm>
            <a:off x="2460103" y="4323936"/>
            <a:ext cx="264551" cy="98653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986535"/>
                </a:lnTo>
                <a:lnTo>
                  <a:pt x="264551" y="986535"/>
                </a:lnTo>
              </a:path>
            </a:pathLst>
          </a:custGeom>
          <a:noFill/>
          <a:ln w="25400" cap="flat" cmpd="sng" algn="ctr">
            <a:solidFill>
              <a:srgbClr val="379BA6">
                <a:shade val="80000"/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1" name="Freeform 40"/>
          <p:cNvSpPr/>
          <p:nvPr/>
        </p:nvSpPr>
        <p:spPr>
          <a:xfrm>
            <a:off x="2195552" y="4323936"/>
            <a:ext cx="264551" cy="98653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4551" y="0"/>
                </a:moveTo>
                <a:lnTo>
                  <a:pt x="264551" y="986535"/>
                </a:lnTo>
                <a:lnTo>
                  <a:pt x="0" y="986535"/>
                </a:lnTo>
              </a:path>
            </a:pathLst>
          </a:custGeom>
          <a:noFill/>
          <a:ln w="25400" cap="flat" cmpd="sng" algn="ctr">
            <a:solidFill>
              <a:srgbClr val="379BA6">
                <a:shade val="80000"/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2" name="Freeform 41"/>
          <p:cNvSpPr/>
          <p:nvPr/>
        </p:nvSpPr>
        <p:spPr>
          <a:xfrm>
            <a:off x="2460103" y="2600941"/>
            <a:ext cx="3536744" cy="52910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536744" y="0"/>
                </a:moveTo>
                <a:lnTo>
                  <a:pt x="3536744" y="264551"/>
                </a:lnTo>
                <a:lnTo>
                  <a:pt x="0" y="264551"/>
                </a:lnTo>
                <a:lnTo>
                  <a:pt x="0" y="529102"/>
                </a:lnTo>
              </a:path>
            </a:pathLst>
          </a:custGeom>
          <a:noFill/>
          <a:ln w="25400" cap="flat" cmpd="sng" algn="ctr">
            <a:solidFill>
              <a:srgbClr val="379BA6">
                <a:shade val="60000"/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3" name="Freeform 42"/>
          <p:cNvSpPr/>
          <p:nvPr/>
        </p:nvSpPr>
        <p:spPr>
          <a:xfrm>
            <a:off x="4213359" y="655281"/>
            <a:ext cx="3566979" cy="1945659"/>
          </a:xfrm>
          <a:custGeom>
            <a:avLst/>
            <a:gdLst>
              <a:gd name="connsiteX0" fmla="*/ 0 w 3566979"/>
              <a:gd name="connsiteY0" fmla="*/ 0 h 1945659"/>
              <a:gd name="connsiteX1" fmla="*/ 3566979 w 3566979"/>
              <a:gd name="connsiteY1" fmla="*/ 0 h 1945659"/>
              <a:gd name="connsiteX2" fmla="*/ 3566979 w 3566979"/>
              <a:gd name="connsiteY2" fmla="*/ 1945659 h 1945659"/>
              <a:gd name="connsiteX3" fmla="*/ 0 w 3566979"/>
              <a:gd name="connsiteY3" fmla="*/ 1945659 h 1945659"/>
              <a:gd name="connsiteX4" fmla="*/ 0 w 3566979"/>
              <a:gd name="connsiteY4" fmla="*/ 0 h 1945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6979" h="1945659">
                <a:moveTo>
                  <a:pt x="0" y="0"/>
                </a:moveTo>
                <a:lnTo>
                  <a:pt x="3566979" y="0"/>
                </a:lnTo>
                <a:lnTo>
                  <a:pt x="3566979" y="1945659"/>
                </a:lnTo>
                <a:lnTo>
                  <a:pt x="0" y="1945659"/>
                </a:lnTo>
                <a:lnTo>
                  <a:pt x="0" y="0"/>
                </a:lnTo>
                <a:close/>
              </a:path>
            </a:pathLst>
          </a:custGeom>
          <a:solidFill>
            <a:srgbClr val="379BA6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kern="1200" dirty="0">
                <a:solidFill>
                  <a:srgbClr val="FFFFFF"/>
                </a:solidFill>
                <a:latin typeface="Trebuchet MS"/>
                <a:ea typeface="+mn-ea"/>
                <a:cs typeface="Lao UI" panose="020B0502040204020203" pitchFamily="34" charset="0"/>
              </a:rPr>
              <a:t>High Reliability Health Care</a:t>
            </a:r>
          </a:p>
        </p:txBody>
      </p:sp>
      <p:sp>
        <p:nvSpPr>
          <p:cNvPr id="44" name="Freeform 43"/>
          <p:cNvSpPr/>
          <p:nvPr/>
        </p:nvSpPr>
        <p:spPr>
          <a:xfrm>
            <a:off x="1266222" y="3130043"/>
            <a:ext cx="2387761" cy="1193893"/>
          </a:xfrm>
          <a:custGeom>
            <a:avLst/>
            <a:gdLst>
              <a:gd name="connsiteX0" fmla="*/ 0 w 2387761"/>
              <a:gd name="connsiteY0" fmla="*/ 0 h 1193893"/>
              <a:gd name="connsiteX1" fmla="*/ 2387761 w 2387761"/>
              <a:gd name="connsiteY1" fmla="*/ 0 h 1193893"/>
              <a:gd name="connsiteX2" fmla="*/ 2387761 w 2387761"/>
              <a:gd name="connsiteY2" fmla="*/ 1193893 h 1193893"/>
              <a:gd name="connsiteX3" fmla="*/ 0 w 2387761"/>
              <a:gd name="connsiteY3" fmla="*/ 1193893 h 1193893"/>
              <a:gd name="connsiteX4" fmla="*/ 0 w 2387761"/>
              <a:gd name="connsiteY4" fmla="*/ 0 h 1193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7761" h="1193893">
                <a:moveTo>
                  <a:pt x="0" y="0"/>
                </a:moveTo>
                <a:lnTo>
                  <a:pt x="2387761" y="0"/>
                </a:lnTo>
                <a:lnTo>
                  <a:pt x="2387761" y="1193893"/>
                </a:lnTo>
                <a:lnTo>
                  <a:pt x="0" y="1193893"/>
                </a:lnTo>
                <a:lnTo>
                  <a:pt x="0" y="0"/>
                </a:lnTo>
                <a:close/>
              </a:path>
            </a:pathLst>
          </a:custGeom>
          <a:solidFill>
            <a:srgbClr val="906990"/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>
                <a:solidFill>
                  <a:srgbClr val="FFFFFF"/>
                </a:solidFill>
                <a:latin typeface="Trebuchet MS"/>
                <a:ea typeface="+mn-ea"/>
                <a:cs typeface="+mn-cs"/>
              </a:rPr>
              <a:t>Systems</a:t>
            </a:r>
          </a:p>
        </p:txBody>
      </p:sp>
      <p:sp>
        <p:nvSpPr>
          <p:cNvPr id="45" name="Freeform 44"/>
          <p:cNvSpPr/>
          <p:nvPr/>
        </p:nvSpPr>
        <p:spPr>
          <a:xfrm>
            <a:off x="365817" y="4853038"/>
            <a:ext cx="1829735" cy="914867"/>
          </a:xfrm>
          <a:custGeom>
            <a:avLst/>
            <a:gdLst>
              <a:gd name="connsiteX0" fmla="*/ 0 w 1829735"/>
              <a:gd name="connsiteY0" fmla="*/ 0 h 914867"/>
              <a:gd name="connsiteX1" fmla="*/ 1829735 w 1829735"/>
              <a:gd name="connsiteY1" fmla="*/ 0 h 914867"/>
              <a:gd name="connsiteX2" fmla="*/ 1829735 w 1829735"/>
              <a:gd name="connsiteY2" fmla="*/ 914867 h 914867"/>
              <a:gd name="connsiteX3" fmla="*/ 0 w 1829735"/>
              <a:gd name="connsiteY3" fmla="*/ 914867 h 914867"/>
              <a:gd name="connsiteX4" fmla="*/ 0 w 1829735"/>
              <a:gd name="connsiteY4" fmla="*/ 0 h 914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9735" h="914867">
                <a:moveTo>
                  <a:pt x="0" y="0"/>
                </a:moveTo>
                <a:lnTo>
                  <a:pt x="1829735" y="0"/>
                </a:lnTo>
                <a:lnTo>
                  <a:pt x="1829735" y="914867"/>
                </a:lnTo>
                <a:lnTo>
                  <a:pt x="0" y="914867"/>
                </a:lnTo>
                <a:lnTo>
                  <a:pt x="0" y="0"/>
                </a:lnTo>
                <a:close/>
              </a:path>
            </a:pathLst>
          </a:custGeom>
          <a:solidFill>
            <a:srgbClr val="906990"/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kern="1200">
                <a:solidFill>
                  <a:srgbClr val="FFFFFF"/>
                </a:solidFill>
                <a:latin typeface="Trebuchet MS"/>
                <a:ea typeface="+mn-ea"/>
                <a:cs typeface="+mn-cs"/>
              </a:rPr>
              <a:t>Health care processes</a:t>
            </a:r>
          </a:p>
        </p:txBody>
      </p:sp>
      <p:sp>
        <p:nvSpPr>
          <p:cNvPr id="47" name="Freeform 46"/>
          <p:cNvSpPr/>
          <p:nvPr/>
        </p:nvSpPr>
        <p:spPr>
          <a:xfrm>
            <a:off x="2724654" y="4853038"/>
            <a:ext cx="1829735" cy="914867"/>
          </a:xfrm>
          <a:custGeom>
            <a:avLst/>
            <a:gdLst>
              <a:gd name="connsiteX0" fmla="*/ 0 w 1829735"/>
              <a:gd name="connsiteY0" fmla="*/ 0 h 914867"/>
              <a:gd name="connsiteX1" fmla="*/ 1829735 w 1829735"/>
              <a:gd name="connsiteY1" fmla="*/ 0 h 914867"/>
              <a:gd name="connsiteX2" fmla="*/ 1829735 w 1829735"/>
              <a:gd name="connsiteY2" fmla="*/ 914867 h 914867"/>
              <a:gd name="connsiteX3" fmla="*/ 0 w 1829735"/>
              <a:gd name="connsiteY3" fmla="*/ 914867 h 914867"/>
              <a:gd name="connsiteX4" fmla="*/ 0 w 1829735"/>
              <a:gd name="connsiteY4" fmla="*/ 0 h 914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9735" h="914867">
                <a:moveTo>
                  <a:pt x="0" y="0"/>
                </a:moveTo>
                <a:lnTo>
                  <a:pt x="1829735" y="0"/>
                </a:lnTo>
                <a:lnTo>
                  <a:pt x="1829735" y="914867"/>
                </a:lnTo>
                <a:lnTo>
                  <a:pt x="0" y="914867"/>
                </a:lnTo>
                <a:lnTo>
                  <a:pt x="0" y="0"/>
                </a:lnTo>
                <a:close/>
              </a:path>
            </a:pathLst>
          </a:custGeom>
          <a:solidFill>
            <a:srgbClr val="906990"/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kern="1200">
                <a:solidFill>
                  <a:srgbClr val="FFFFFF"/>
                </a:solidFill>
                <a:latin typeface="Trebuchet MS"/>
                <a:ea typeface="+mn-ea"/>
                <a:cs typeface="+mn-cs"/>
              </a:rPr>
              <a:t>Quality  development</a:t>
            </a:r>
          </a:p>
        </p:txBody>
      </p:sp>
      <p:sp>
        <p:nvSpPr>
          <p:cNvPr id="49" name="Freeform 48"/>
          <p:cNvSpPr/>
          <p:nvPr/>
        </p:nvSpPr>
        <p:spPr>
          <a:xfrm>
            <a:off x="4804479" y="3130043"/>
            <a:ext cx="2387761" cy="1193893"/>
          </a:xfrm>
          <a:custGeom>
            <a:avLst/>
            <a:gdLst>
              <a:gd name="connsiteX0" fmla="*/ 0 w 2387761"/>
              <a:gd name="connsiteY0" fmla="*/ 0 h 1193893"/>
              <a:gd name="connsiteX1" fmla="*/ 2387761 w 2387761"/>
              <a:gd name="connsiteY1" fmla="*/ 0 h 1193893"/>
              <a:gd name="connsiteX2" fmla="*/ 2387761 w 2387761"/>
              <a:gd name="connsiteY2" fmla="*/ 1193893 h 1193893"/>
              <a:gd name="connsiteX3" fmla="*/ 0 w 2387761"/>
              <a:gd name="connsiteY3" fmla="*/ 1193893 h 1193893"/>
              <a:gd name="connsiteX4" fmla="*/ 0 w 2387761"/>
              <a:gd name="connsiteY4" fmla="*/ 0 h 1193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7761" h="1193893">
                <a:moveTo>
                  <a:pt x="0" y="0"/>
                </a:moveTo>
                <a:lnTo>
                  <a:pt x="2387761" y="0"/>
                </a:lnTo>
                <a:lnTo>
                  <a:pt x="2387761" y="1193893"/>
                </a:lnTo>
                <a:lnTo>
                  <a:pt x="0" y="1193893"/>
                </a:lnTo>
                <a:lnTo>
                  <a:pt x="0" y="0"/>
                </a:lnTo>
                <a:close/>
              </a:path>
            </a:pathLst>
          </a:custGeom>
          <a:solidFill>
            <a:srgbClr val="E3B100"/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>
                <a:solidFill>
                  <a:srgbClr val="FFFFFF"/>
                </a:solidFill>
                <a:latin typeface="Trebuchet MS"/>
                <a:ea typeface="+mn-ea"/>
                <a:cs typeface="+mn-cs"/>
              </a:rPr>
              <a:t>Patients</a:t>
            </a:r>
          </a:p>
        </p:txBody>
      </p:sp>
      <p:sp>
        <p:nvSpPr>
          <p:cNvPr id="50" name="Freeform 49"/>
          <p:cNvSpPr/>
          <p:nvPr/>
        </p:nvSpPr>
        <p:spPr>
          <a:xfrm>
            <a:off x="5083492" y="4853038"/>
            <a:ext cx="1829735" cy="914867"/>
          </a:xfrm>
          <a:custGeom>
            <a:avLst/>
            <a:gdLst>
              <a:gd name="connsiteX0" fmla="*/ 0 w 1829735"/>
              <a:gd name="connsiteY0" fmla="*/ 0 h 914867"/>
              <a:gd name="connsiteX1" fmla="*/ 1829735 w 1829735"/>
              <a:gd name="connsiteY1" fmla="*/ 0 h 914867"/>
              <a:gd name="connsiteX2" fmla="*/ 1829735 w 1829735"/>
              <a:gd name="connsiteY2" fmla="*/ 914867 h 914867"/>
              <a:gd name="connsiteX3" fmla="*/ 0 w 1829735"/>
              <a:gd name="connsiteY3" fmla="*/ 914867 h 914867"/>
              <a:gd name="connsiteX4" fmla="*/ 0 w 1829735"/>
              <a:gd name="connsiteY4" fmla="*/ 0 h 914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9735" h="914867">
                <a:moveTo>
                  <a:pt x="0" y="0"/>
                </a:moveTo>
                <a:lnTo>
                  <a:pt x="1829735" y="0"/>
                </a:lnTo>
                <a:lnTo>
                  <a:pt x="1829735" y="914867"/>
                </a:lnTo>
                <a:lnTo>
                  <a:pt x="0" y="914867"/>
                </a:lnTo>
                <a:lnTo>
                  <a:pt x="0" y="0"/>
                </a:lnTo>
                <a:close/>
              </a:path>
            </a:pathLst>
          </a:custGeom>
          <a:solidFill>
            <a:srgbClr val="E3B100"/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kern="1200">
                <a:solidFill>
                  <a:srgbClr val="FFFFFF"/>
                </a:solidFill>
                <a:latin typeface="Trebuchet MS"/>
                <a:ea typeface="+mn-ea"/>
                <a:cs typeface="+mn-cs"/>
              </a:rPr>
              <a:t>Complex disorders</a:t>
            </a:r>
          </a:p>
        </p:txBody>
      </p:sp>
      <p:sp>
        <p:nvSpPr>
          <p:cNvPr id="52" name="Freeform 51"/>
          <p:cNvSpPr/>
          <p:nvPr/>
        </p:nvSpPr>
        <p:spPr>
          <a:xfrm>
            <a:off x="8339712" y="3130043"/>
            <a:ext cx="2387761" cy="1193893"/>
          </a:xfrm>
          <a:custGeom>
            <a:avLst/>
            <a:gdLst>
              <a:gd name="connsiteX0" fmla="*/ 0 w 2387761"/>
              <a:gd name="connsiteY0" fmla="*/ 0 h 1193893"/>
              <a:gd name="connsiteX1" fmla="*/ 2387761 w 2387761"/>
              <a:gd name="connsiteY1" fmla="*/ 0 h 1193893"/>
              <a:gd name="connsiteX2" fmla="*/ 2387761 w 2387761"/>
              <a:gd name="connsiteY2" fmla="*/ 1193893 h 1193893"/>
              <a:gd name="connsiteX3" fmla="*/ 0 w 2387761"/>
              <a:gd name="connsiteY3" fmla="*/ 1193893 h 1193893"/>
              <a:gd name="connsiteX4" fmla="*/ 0 w 2387761"/>
              <a:gd name="connsiteY4" fmla="*/ 0 h 1193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7761" h="1193893">
                <a:moveTo>
                  <a:pt x="0" y="0"/>
                </a:moveTo>
                <a:lnTo>
                  <a:pt x="2387761" y="0"/>
                </a:lnTo>
                <a:lnTo>
                  <a:pt x="2387761" y="1193893"/>
                </a:lnTo>
                <a:lnTo>
                  <a:pt x="0" y="1193893"/>
                </a:lnTo>
                <a:lnTo>
                  <a:pt x="0" y="0"/>
                </a:lnTo>
                <a:close/>
              </a:path>
            </a:pathLst>
          </a:custGeom>
          <a:solidFill>
            <a:srgbClr val="26A270"/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>
                <a:solidFill>
                  <a:srgbClr val="FFFFFF"/>
                </a:solidFill>
                <a:latin typeface="Trebuchet MS"/>
                <a:ea typeface="+mn-ea"/>
                <a:cs typeface="+mn-cs"/>
              </a:rPr>
              <a:t>Workforce</a:t>
            </a:r>
          </a:p>
        </p:txBody>
      </p:sp>
      <p:sp>
        <p:nvSpPr>
          <p:cNvPr id="53" name="Freeform 52"/>
          <p:cNvSpPr/>
          <p:nvPr/>
        </p:nvSpPr>
        <p:spPr>
          <a:xfrm>
            <a:off x="7442330" y="4853038"/>
            <a:ext cx="1826712" cy="918130"/>
          </a:xfrm>
          <a:custGeom>
            <a:avLst/>
            <a:gdLst>
              <a:gd name="connsiteX0" fmla="*/ 0 w 1826712"/>
              <a:gd name="connsiteY0" fmla="*/ 0 h 918130"/>
              <a:gd name="connsiteX1" fmla="*/ 1826712 w 1826712"/>
              <a:gd name="connsiteY1" fmla="*/ 0 h 918130"/>
              <a:gd name="connsiteX2" fmla="*/ 1826712 w 1826712"/>
              <a:gd name="connsiteY2" fmla="*/ 918130 h 918130"/>
              <a:gd name="connsiteX3" fmla="*/ 0 w 1826712"/>
              <a:gd name="connsiteY3" fmla="*/ 918130 h 918130"/>
              <a:gd name="connsiteX4" fmla="*/ 0 w 1826712"/>
              <a:gd name="connsiteY4" fmla="*/ 0 h 91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6712" h="918130">
                <a:moveTo>
                  <a:pt x="0" y="0"/>
                </a:moveTo>
                <a:lnTo>
                  <a:pt x="1826712" y="0"/>
                </a:lnTo>
                <a:lnTo>
                  <a:pt x="1826712" y="918130"/>
                </a:lnTo>
                <a:lnTo>
                  <a:pt x="0" y="918130"/>
                </a:lnTo>
                <a:lnTo>
                  <a:pt x="0" y="0"/>
                </a:lnTo>
                <a:close/>
              </a:path>
            </a:pathLst>
          </a:custGeom>
          <a:solidFill>
            <a:srgbClr val="26A270"/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kern="1200" dirty="0">
                <a:solidFill>
                  <a:srgbClr val="FFFFFF"/>
                </a:solidFill>
                <a:latin typeface="Trebuchet MS"/>
                <a:ea typeface="+mn-ea"/>
                <a:cs typeface="+mn-cs"/>
              </a:rPr>
              <a:t>Provider health </a:t>
            </a:r>
            <a:r>
              <a:rPr lang="en-US" sz="1600" kern="1200" dirty="0" smtClean="0">
                <a:solidFill>
                  <a:srgbClr val="FFFFFF"/>
                </a:solidFill>
                <a:latin typeface="Trebuchet MS"/>
                <a:ea typeface="+mn-ea"/>
                <a:cs typeface="+mn-cs"/>
              </a:rPr>
              <a:t> and </a:t>
            </a:r>
            <a:r>
              <a:rPr lang="en-US" sz="1600" kern="1200" dirty="0">
                <a:solidFill>
                  <a:srgbClr val="FFFFFF"/>
                </a:solidFill>
                <a:latin typeface="Trebuchet MS"/>
                <a:ea typeface="+mn-ea"/>
                <a:cs typeface="+mn-cs"/>
              </a:rPr>
              <a:t>safety</a:t>
            </a:r>
            <a:endParaRPr lang="en-US" sz="1600" kern="1200" dirty="0">
              <a:solidFill>
                <a:srgbClr val="FFFFFF"/>
              </a:solidFill>
              <a:latin typeface="Times New Roman"/>
              <a:ea typeface="+mn-ea"/>
              <a:cs typeface="+mn-cs"/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9798144" y="4853038"/>
            <a:ext cx="1826712" cy="918130"/>
          </a:xfrm>
          <a:custGeom>
            <a:avLst/>
            <a:gdLst>
              <a:gd name="connsiteX0" fmla="*/ 0 w 1826712"/>
              <a:gd name="connsiteY0" fmla="*/ 0 h 918130"/>
              <a:gd name="connsiteX1" fmla="*/ 1826712 w 1826712"/>
              <a:gd name="connsiteY1" fmla="*/ 0 h 918130"/>
              <a:gd name="connsiteX2" fmla="*/ 1826712 w 1826712"/>
              <a:gd name="connsiteY2" fmla="*/ 918130 h 918130"/>
              <a:gd name="connsiteX3" fmla="*/ 0 w 1826712"/>
              <a:gd name="connsiteY3" fmla="*/ 918130 h 918130"/>
              <a:gd name="connsiteX4" fmla="*/ 0 w 1826712"/>
              <a:gd name="connsiteY4" fmla="*/ 0 h 91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6712" h="918130">
                <a:moveTo>
                  <a:pt x="0" y="0"/>
                </a:moveTo>
                <a:lnTo>
                  <a:pt x="1826712" y="0"/>
                </a:lnTo>
                <a:lnTo>
                  <a:pt x="1826712" y="918130"/>
                </a:lnTo>
                <a:lnTo>
                  <a:pt x="0" y="918130"/>
                </a:lnTo>
                <a:lnTo>
                  <a:pt x="0" y="0"/>
                </a:lnTo>
                <a:close/>
              </a:path>
            </a:pathLst>
          </a:custGeom>
          <a:solidFill>
            <a:srgbClr val="26A270"/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kern="1200">
                <a:solidFill>
                  <a:srgbClr val="FFFFFF"/>
                </a:solidFill>
                <a:latin typeface="Trebuchet MS"/>
                <a:ea typeface="+mn-ea"/>
                <a:cs typeface="+mn-cs"/>
              </a:rPr>
              <a:t>Medical education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9525719" y="4349645"/>
            <a:ext cx="0" cy="969621"/>
          </a:xfrm>
          <a:prstGeom prst="line">
            <a:avLst/>
          </a:prstGeom>
          <a:ln w="25400">
            <a:solidFill>
              <a:srgbClr val="379B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9275005" y="5319266"/>
            <a:ext cx="501428" cy="3195"/>
          </a:xfrm>
          <a:prstGeom prst="line">
            <a:avLst/>
          </a:prstGeom>
          <a:ln w="25400">
            <a:solidFill>
              <a:srgbClr val="379B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3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7" grpId="0" animBg="1"/>
      <p:bldP spid="49" grpId="0" animBg="1"/>
      <p:bldP spid="50" grpId="0" animBg="1"/>
      <p:bldP spid="52" grpId="0" animBg="1"/>
      <p:bldP spid="53" grpId="0" animBg="1"/>
      <p:bldP spid="5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Lao UI</vt:lpstr>
      <vt:lpstr>Times New Roman</vt:lpstr>
      <vt:lpstr>Trebuchet MS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 Ransom</dc:creator>
  <cp:lastModifiedBy>Sara Ransom</cp:lastModifiedBy>
  <cp:revision>8</cp:revision>
  <cp:lastPrinted>2016-02-02T20:13:18Z</cp:lastPrinted>
  <dcterms:created xsi:type="dcterms:W3CDTF">2016-02-02T16:43:47Z</dcterms:created>
  <dcterms:modified xsi:type="dcterms:W3CDTF">2016-02-03T18:56:17Z</dcterms:modified>
</cp:coreProperties>
</file>